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5"/>
    <p:sldMasterId id="2147483732" r:id="rId6"/>
    <p:sldMasterId id="2147483733" r:id="rId7"/>
    <p:sldMasterId id="2147483734" r:id="rId8"/>
    <p:sldMasterId id="2147483735" r:id="rId9"/>
    <p:sldMasterId id="2147483736" r:id="rId10"/>
    <p:sldMasterId id="2147483737" r:id="rId11"/>
    <p:sldMasterId id="2147483738" r:id="rId12"/>
    <p:sldMasterId id="2147483739" r:id="rId13"/>
    <p:sldMasterId id="2147483740" r:id="rId14"/>
    <p:sldMasterId id="2147483741" r:id="rId15"/>
    <p:sldMasterId id="2147483742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28" r:id="rId90"/>
  </p:sldIdLst>
  <p:sldSz cy="6858000" cx="9144000"/>
  <p:notesSz cx="6724650" cy="9774225"/>
  <p:embeddedFontLst>
    <p:embeddedFont>
      <p:font typeface="Roboto"/>
      <p:regular r:id="rId91"/>
      <p:bold r:id="rId92"/>
      <p:italic r:id="rId93"/>
      <p:boldItalic r:id="rId94"/>
    </p:embeddedFont>
    <p:embeddedFont>
      <p:font typeface="Arial Narrow"/>
      <p:regular r:id="rId95"/>
      <p:bold r:id="rId96"/>
      <p:italic r:id="rId97"/>
      <p:boldItalic r:id="rId98"/>
    </p:embeddedFont>
    <p:embeddedFont>
      <p:font typeface="Tahoma"/>
      <p:regular r:id="rId99"/>
      <p:bold r:id="rId100"/>
    </p:embeddedFont>
    <p:embeddedFont>
      <p:font typeface="Arial Black"/>
      <p:regular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079">
          <p15:clr>
            <a:srgbClr val="000000"/>
          </p15:clr>
        </p15:guide>
        <p15:guide id="2" pos="211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614909-7CCD-4D05-80E1-57570009F461}">
  <a:tblStyle styleId="{21614909-7CCD-4D05-80E1-57570009F4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79" orient="horz"/>
        <p:guide pos="211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3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9" Type="http://schemas.openxmlformats.org/officeDocument/2006/relationships/slide" Target="slides/slide32.xml"/><Relationship Id="rId101" Type="http://schemas.openxmlformats.org/officeDocument/2006/relationships/font" Target="fonts/ArialBlack-regular.fntdata"/><Relationship Id="rId100" Type="http://schemas.openxmlformats.org/officeDocument/2006/relationships/font" Target="fonts/Tahoma-bold.fntdata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20" Type="http://schemas.openxmlformats.org/officeDocument/2006/relationships/slide" Target="slides/slide3.xml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9" Type="http://schemas.openxmlformats.org/officeDocument/2006/relationships/slide" Target="slides/slide12.xml"/><Relationship Id="rId95" Type="http://schemas.openxmlformats.org/officeDocument/2006/relationships/font" Target="fonts/ArialNarrow-regular.fntdata"/><Relationship Id="rId94" Type="http://schemas.openxmlformats.org/officeDocument/2006/relationships/font" Target="fonts/Roboto-boldItalic.fntdata"/><Relationship Id="rId97" Type="http://schemas.openxmlformats.org/officeDocument/2006/relationships/font" Target="fonts/ArialNarrow-italic.fntdata"/><Relationship Id="rId96" Type="http://schemas.openxmlformats.org/officeDocument/2006/relationships/font" Target="fonts/ArialNarrow-bold.fntdata"/><Relationship Id="rId11" Type="http://schemas.openxmlformats.org/officeDocument/2006/relationships/slideMaster" Target="slideMasters/slideMaster7.xml"/><Relationship Id="rId99" Type="http://schemas.openxmlformats.org/officeDocument/2006/relationships/font" Target="fonts/Tahoma-regular.fntdata"/><Relationship Id="rId10" Type="http://schemas.openxmlformats.org/officeDocument/2006/relationships/slideMaster" Target="slideMasters/slideMaster6.xml"/><Relationship Id="rId98" Type="http://schemas.openxmlformats.org/officeDocument/2006/relationships/font" Target="fonts/ArialNarrow-boldItalic.fntdata"/><Relationship Id="rId13" Type="http://schemas.openxmlformats.org/officeDocument/2006/relationships/slideMaster" Target="slideMasters/slideMaster9.xml"/><Relationship Id="rId12" Type="http://schemas.openxmlformats.org/officeDocument/2006/relationships/slideMaster" Target="slideMasters/slideMaster8.xml"/><Relationship Id="rId91" Type="http://schemas.openxmlformats.org/officeDocument/2006/relationships/font" Target="fonts/Roboto-regular.fntdata"/><Relationship Id="rId90" Type="http://schemas.openxmlformats.org/officeDocument/2006/relationships/slide" Target="slides/slide73.xml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Master" Target="slideMasters/slideMaster11.xml"/><Relationship Id="rId14" Type="http://schemas.openxmlformats.org/officeDocument/2006/relationships/slideMaster" Target="slideMasters/slideMaster10.xml"/><Relationship Id="rId17" Type="http://schemas.openxmlformats.org/officeDocument/2006/relationships/notesMaster" Target="notesMasters/notesMaster1.xml"/><Relationship Id="rId16" Type="http://schemas.openxmlformats.org/officeDocument/2006/relationships/slideMaster" Target="slideMasters/slideMaster12.xml"/><Relationship Id="rId19" Type="http://schemas.openxmlformats.org/officeDocument/2006/relationships/slide" Target="slides/slide2.xml"/><Relationship Id="rId18" Type="http://schemas.openxmlformats.org/officeDocument/2006/relationships/slide" Target="slides/slide1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86" Type="http://schemas.openxmlformats.org/officeDocument/2006/relationships/slide" Target="slides/slide69.xml"/><Relationship Id="rId85" Type="http://schemas.openxmlformats.org/officeDocument/2006/relationships/slide" Target="slides/slide68.xml"/><Relationship Id="rId88" Type="http://schemas.openxmlformats.org/officeDocument/2006/relationships/slide" Target="slides/slide71.xml"/><Relationship Id="rId87" Type="http://schemas.openxmlformats.org/officeDocument/2006/relationships/slide" Target="slides/slide70.xml"/><Relationship Id="rId89" Type="http://schemas.openxmlformats.org/officeDocument/2006/relationships/slide" Target="slides/slide72.xml"/><Relationship Id="rId80" Type="http://schemas.openxmlformats.org/officeDocument/2006/relationships/slide" Target="slides/slide63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75" Type="http://schemas.openxmlformats.org/officeDocument/2006/relationships/slide" Target="slides/slide58.xml"/><Relationship Id="rId74" Type="http://schemas.openxmlformats.org/officeDocument/2006/relationships/slide" Target="slides/slide57.xml"/><Relationship Id="rId77" Type="http://schemas.openxmlformats.org/officeDocument/2006/relationships/slide" Target="slides/slide60.xml"/><Relationship Id="rId76" Type="http://schemas.openxmlformats.org/officeDocument/2006/relationships/slide" Target="slides/slide59.xml"/><Relationship Id="rId79" Type="http://schemas.openxmlformats.org/officeDocument/2006/relationships/slide" Target="slides/slide62.xml"/><Relationship Id="rId78" Type="http://schemas.openxmlformats.org/officeDocument/2006/relationships/slide" Target="slides/slide61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0" Type="http://schemas.openxmlformats.org/officeDocument/2006/relationships/slide" Target="slides/slide43.xml"/><Relationship Id="rId69" Type="http://schemas.openxmlformats.org/officeDocument/2006/relationships/slide" Target="slides/slide52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9" Type="http://schemas.openxmlformats.org/officeDocument/2006/relationships/slide" Target="slides/slide42.xml"/><Relationship Id="rId58" Type="http://schemas.openxmlformats.org/officeDocument/2006/relationships/slide" Target="slides/slide4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08412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2" y="733425"/>
            <a:ext cx="4886325" cy="366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p1:notes"/>
          <p:cNvSpPr/>
          <p:nvPr>
            <p:ph idx="2" type="sldImg"/>
          </p:nvPr>
        </p:nvSpPr>
        <p:spPr>
          <a:xfrm>
            <a:off x="919162" y="733425"/>
            <a:ext cx="4886325" cy="366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:notes"/>
          <p:cNvSpPr txBox="1"/>
          <p:nvPr>
            <p:ph idx="1" type="body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p1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0" name="Google Shape;870;p1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8" name="Google Shape;878;p1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9" name="Google Shape;889;p1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7" name="Google Shape;897;p1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p1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1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0" name="Google Shape;930;p1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1" name="Google Shape;941;p1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p1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3" name="Google Shape;7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2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4" name="Google Shape;964;p2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p2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9" name="Google Shape;989;p2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0" name="Google Shape;100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p2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2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8" name="Google Shape;1018;p2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ccd5ee66f8_1_0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7" name="Google Shape;1027;gccd5ee66f8_1_0:notes"/>
          <p:cNvSpPr/>
          <p:nvPr>
            <p:ph idx="2" type="sldImg"/>
          </p:nvPr>
        </p:nvSpPr>
        <p:spPr>
          <a:xfrm>
            <a:off x="919163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6" name="Google Shape;1036;p2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ccd5ee66f8_1_9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gccd5ee66f8_1_9:notes"/>
          <p:cNvSpPr/>
          <p:nvPr>
            <p:ph idx="2" type="sldImg"/>
          </p:nvPr>
        </p:nvSpPr>
        <p:spPr>
          <a:xfrm>
            <a:off x="919163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4" name="Google Shape;1054;p2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ccd5ee66f8_1_18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gccd5ee66f8_1_18:notes"/>
          <p:cNvSpPr/>
          <p:nvPr>
            <p:ph idx="2" type="sldImg"/>
          </p:nvPr>
        </p:nvSpPr>
        <p:spPr>
          <a:xfrm>
            <a:off x="919163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2" name="Google Shape;1072;p2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0" name="Google Shape;1080;p2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0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p3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1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3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2" name="Google Shape;1112;p3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0" name="Google Shape;1120;p3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" name="Google Shape;1131;p3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9" name="Google Shape;1139;p3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3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p3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2" name="Google Shape;792;p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3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9" name="Google Shape;1159;p3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8" name="Google Shape;1168;p3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p3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4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5" name="Google Shape;1185;p4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4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4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2" name="Google Shape;1202;p4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2" name="Google Shape;1212;p4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3" name="Google Shape;1223;p4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5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5" name="Google Shape;1235;p45:notes"/>
          <p:cNvSpPr/>
          <p:nvPr>
            <p:ph idx="2" type="sldImg"/>
          </p:nvPr>
        </p:nvSpPr>
        <p:spPr>
          <a:xfrm>
            <a:off x="919163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4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7" name="Google Shape;1247;p4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9" name="Google Shape;799;p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7" name="Google Shape;1257;p4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8" name="Google Shape;1268;p4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4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8" name="Google Shape;1278;p4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5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2" name="Google Shape;1302;p5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3" name="Google Shape;1313;p5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5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3" name="Google Shape;1323;p5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4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5" name="Google Shape;1335;p5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7" name="Google Shape;1347;p5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5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5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:notes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925" lIns="91850" spcFirstLastPara="1" rIns="91850" wrap="square" tIns="45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p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9" name="Google Shape;809;p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7" name="Google Shape;1367;p5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5" name="Google Shape;1375;p5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5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6" name="Google Shape;1386;p5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6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6" name="Google Shape;1396;p6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6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6" name="Google Shape;1406;p6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6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7" name="Google Shape;1417;p6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6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9" name="Google Shape;1439;p6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6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0" name="Google Shape;1450;p6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6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9" name="Google Shape;1479;p6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6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8" name="Google Shape;1488;p6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3" name="Google Shape;833;p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67:notes"/>
          <p:cNvSpPr txBox="1"/>
          <p:nvPr>
            <p:ph idx="1" type="body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9" name="Google Shape;1499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8:notes"/>
          <p:cNvSpPr txBox="1"/>
          <p:nvPr>
            <p:ph idx="1" type="body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8" name="Google Shape;1508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6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2" name="Google Shape;1522;p6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7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1" name="Google Shape;1531;p7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:notes"/>
          <p:cNvSpPr txBox="1"/>
          <p:nvPr>
            <p:ph idx="1" type="body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p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:notes"/>
          <p:cNvSpPr txBox="1"/>
          <p:nvPr>
            <p:ph idx="1" type="body"/>
          </p:nvPr>
        </p:nvSpPr>
        <p:spPr>
          <a:xfrm>
            <a:off x="672465" y="4642757"/>
            <a:ext cx="53796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1" name="Google Shape;111;p13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89" name="Google Shape;189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98" name="Google Shape;198;p2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4" name="Google Shape;204;p2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25" name="Google Shape;225;p28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38" name="Google Shape;238;p28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6" name="Google Shape;256;p3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262" name="Google Shape;262;p32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263" name="Google Shape;263;p3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70" name="Google Shape;270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72" name="Google Shape;272;p3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283" name="Google Shape;283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4" name="Google Shape;284;p3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1" name="Google Shape;291;p3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9" name="Google Shape;309;p39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Google Shape;362;p4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4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4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4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" name="Google Shape;380;p4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4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4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Google Shape;386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p4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05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650"/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2"/>
              </a:buClr>
              <a:buSzPts val="63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4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p5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5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Google Shape;406;p51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51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p5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9719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5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0519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Google Shape;417;p5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5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p5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98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p5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5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5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48" name="Google Shape;448;p5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5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5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74" name="Google Shape;474;p5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5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1" name="Google Shape;481;p5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5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60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7" name="Google Shape;487;p6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6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6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61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93" name="Google Shape;493;p6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6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6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62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0" name="Google Shape;500;p6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6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506" name="Google Shape;506;p63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7" name="Google Shape;507;p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6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6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6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6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8" name="Google Shape;518;p6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19" name="Google Shape;519;p6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0" name="Google Shape;520;p6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21" name="Google Shape;521;p6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6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66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27" name="Google Shape;527;p66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28" name="Google Shape;528;p6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6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67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4" name="Google Shape;534;p6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6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69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69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6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6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7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82" name="Google Shape;582;p7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7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" name="Google Shape;584;p7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7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3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92" name="Google Shape;592;p73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93" name="Google Shape;593;p7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7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5" name="Google Shape;595;p7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4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8" name="Google Shape;598;p74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99" name="Google Shape;599;p7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7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p7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5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5" name="Google Shape;605;p7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7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7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p7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2" name="Google Shape;612;p7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7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7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18" name="Google Shape;618;p7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19" name="Google Shape;619;p7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7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7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7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7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6" name="Google Shape;626;p7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7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0" name="Google Shape;630;p7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631" name="Google Shape;631;p7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2" name="Google Shape;632;p7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633" name="Google Shape;633;p7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7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639" name="Google Shape;639;p80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640" name="Google Shape;640;p8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8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8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8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6" name="Google Shape;646;p8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8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8" name="Google Shape;648;p8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83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72" name="Google Shape;672;p8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3" name="Google Shape;673;p8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8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4" name="Google Shape;694;p8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8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98" name="Google Shape;698;p8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8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0" name="Google Shape;700;p8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87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04" name="Google Shape;704;p87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05" name="Google Shape;705;p8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8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p8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8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88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11" name="Google Shape;711;p8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8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3" name="Google Shape;713;p8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89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17" name="Google Shape;717;p8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8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p8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2" name="Google Shape;722;p9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9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4" name="Google Shape;724;p9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9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p9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9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730" name="Google Shape;730;p9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31" name="Google Shape;731;p9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9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p9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9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8" name="Google Shape;738;p9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93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2" name="Google Shape;742;p93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743" name="Google Shape;743;p93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44" name="Google Shape;744;p93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745" name="Google Shape;745;p9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9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p9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94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751" name="Google Shape;751;p94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752" name="Google Shape;752;p9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9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p9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9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8" name="Google Shape;758;p9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9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0" name="Google Shape;760;p9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5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theme" Target="../theme/theme10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theme" Target="../theme/theme6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theme" Target="../theme/theme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" name="Google Shape;14;p1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7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70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7" name="Google Shape;567;p70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0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0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0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0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0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0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0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0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7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7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7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0" name="Google Shape;650;p82"/>
          <p:cNvGrpSpPr/>
          <p:nvPr/>
        </p:nvGrpSpPr>
        <p:grpSpPr>
          <a:xfrm>
            <a:off x="0" y="0"/>
            <a:ext cx="9336088" cy="6667500"/>
            <a:chOff x="0" y="0"/>
            <a:chExt cx="5881" cy="4200"/>
          </a:xfrm>
        </p:grpSpPr>
        <p:sp>
          <p:nvSpPr>
            <p:cNvPr id="651" name="Google Shape;651;p82"/>
            <p:cNvSpPr txBox="1"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2"/>
            <p:cNvSpPr txBox="1"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3" name="Google Shape;653;p82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654" name="Google Shape;654;p82"/>
              <p:cNvSpPr txBox="1"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82"/>
              <p:cNvSpPr txBox="1"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82"/>
              <p:cNvSpPr txBox="1"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82"/>
              <p:cNvSpPr txBox="1"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82"/>
              <p:cNvSpPr txBox="1"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82"/>
              <p:cNvSpPr txBox="1"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82"/>
              <p:cNvSpPr txBox="1"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82"/>
              <p:cNvSpPr txBox="1"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82"/>
              <p:cNvSpPr txBox="1"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82"/>
              <p:cNvSpPr txBox="1"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4" name="Google Shape;664;p8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8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8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7" name="Google Shape;667;p8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8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7" name="Google Shape;677;p8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8" name="Google Shape;678;p84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679" name="Google Shape;679;p84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4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4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4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4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4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4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4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4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8" name="Google Shape;688;p8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9" name="Google Shape;689;p8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0" name="Google Shape;690;p8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3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11" name="Google Shape;211;p27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0"/>
          <p:cNvGrpSpPr/>
          <p:nvPr/>
        </p:nvGrpSpPr>
        <p:grpSpPr>
          <a:xfrm>
            <a:off x="0" y="0"/>
            <a:ext cx="9144087" cy="6858000"/>
            <a:chOff x="0" y="0"/>
            <a:chExt cx="9144087" cy="6858000"/>
          </a:xfrm>
        </p:grpSpPr>
        <p:sp>
          <p:nvSpPr>
            <p:cNvPr id="315" name="Google Shape;315;p40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>
              <a:off x="1716087" y="1690687"/>
              <a:ext cx="7428000" cy="25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40"/>
            <p:cNvGrpSpPr/>
            <p:nvPr/>
          </p:nvGrpSpPr>
          <p:grpSpPr>
            <a:xfrm>
              <a:off x="0" y="1066800"/>
              <a:ext cx="2867137" cy="3157587"/>
              <a:chOff x="0" y="1066800"/>
              <a:chExt cx="2867137" cy="3157587"/>
            </a:xfrm>
          </p:grpSpPr>
          <p:sp>
            <p:nvSpPr>
              <p:cNvPr id="318" name="Google Shape;318;p40"/>
              <p:cNvSpPr txBox="1"/>
              <p:nvPr/>
            </p:nvSpPr>
            <p:spPr>
              <a:xfrm>
                <a:off x="573087" y="3582987"/>
                <a:ext cx="576300" cy="64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 txBox="1"/>
              <p:nvPr/>
            </p:nvSpPr>
            <p:spPr>
              <a:xfrm>
                <a:off x="1716087" y="1690687"/>
                <a:ext cx="574800" cy="6429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 txBox="1"/>
              <p:nvPr/>
            </p:nvSpPr>
            <p:spPr>
              <a:xfrm>
                <a:off x="2281237" y="1066800"/>
                <a:ext cx="585900" cy="6351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 txBox="1"/>
              <p:nvPr/>
            </p:nvSpPr>
            <p:spPr>
              <a:xfrm>
                <a:off x="1141412" y="3582987"/>
                <a:ext cx="584100" cy="64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 txBox="1"/>
              <p:nvPr/>
            </p:nvSpPr>
            <p:spPr>
              <a:xfrm>
                <a:off x="2281237" y="1690687"/>
                <a:ext cx="585900" cy="642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 txBox="1"/>
              <p:nvPr/>
            </p:nvSpPr>
            <p:spPr>
              <a:xfrm>
                <a:off x="1141412" y="2324100"/>
                <a:ext cx="584100" cy="633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 txBox="1"/>
              <p:nvPr/>
            </p:nvSpPr>
            <p:spPr>
              <a:xfrm>
                <a:off x="0" y="2324100"/>
                <a:ext cx="582600" cy="633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 txBox="1"/>
              <p:nvPr/>
            </p:nvSpPr>
            <p:spPr>
              <a:xfrm>
                <a:off x="1716087" y="2324100"/>
                <a:ext cx="574800" cy="633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 txBox="1"/>
              <p:nvPr/>
            </p:nvSpPr>
            <p:spPr>
              <a:xfrm>
                <a:off x="573087" y="2947987"/>
                <a:ext cx="576300" cy="644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 txBox="1"/>
              <p:nvPr/>
            </p:nvSpPr>
            <p:spPr>
              <a:xfrm>
                <a:off x="1141412" y="2947987"/>
                <a:ext cx="584100" cy="644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0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0" y="0"/>
            <a:ext cx="9143950" cy="546075"/>
            <a:chOff x="0" y="0"/>
            <a:chExt cx="9143950" cy="546075"/>
          </a:xfrm>
        </p:grpSpPr>
        <p:sp>
          <p:nvSpPr>
            <p:cNvPr id="343" name="Google Shape;343;p42"/>
            <p:cNvSpPr txBox="1"/>
            <p:nvPr/>
          </p:nvSpPr>
          <p:spPr>
            <a:xfrm>
              <a:off x="0" y="0"/>
              <a:ext cx="285900" cy="5334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412750" y="134937"/>
              <a:ext cx="8731200" cy="2745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409575" y="134937"/>
              <a:ext cx="138000" cy="1413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2"/>
            <p:cNvSpPr txBox="1"/>
            <p:nvPr/>
          </p:nvSpPr>
          <p:spPr>
            <a:xfrm>
              <a:off x="547687" y="0"/>
              <a:ext cx="139800" cy="1380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 txBox="1"/>
            <p:nvPr/>
          </p:nvSpPr>
          <p:spPr>
            <a:xfrm>
              <a:off x="547687" y="134937"/>
              <a:ext cx="139800" cy="141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 txBox="1"/>
            <p:nvPr/>
          </p:nvSpPr>
          <p:spPr>
            <a:xfrm>
              <a:off x="274637" y="274637"/>
              <a:ext cx="136500" cy="13800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 txBox="1"/>
            <p:nvPr/>
          </p:nvSpPr>
          <p:spPr>
            <a:xfrm>
              <a:off x="131762" y="136525"/>
              <a:ext cx="141300" cy="13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 txBox="1"/>
            <p:nvPr/>
          </p:nvSpPr>
          <p:spPr>
            <a:xfrm>
              <a:off x="409575" y="271462"/>
              <a:ext cx="138000" cy="13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274637" y="409575"/>
              <a:ext cx="136500" cy="136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4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4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27" name="Google Shape;427;p54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30" name="Google Shape;430;p54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4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4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4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4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4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4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4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4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4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" name="Google Shape;440;p5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5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5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5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6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455" name="Google Shape;455;p56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5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68"/>
          <p:cNvGrpSpPr/>
          <p:nvPr/>
        </p:nvGrpSpPr>
        <p:grpSpPr>
          <a:xfrm>
            <a:off x="0" y="0"/>
            <a:ext cx="9143999" cy="6858000"/>
            <a:chOff x="0" y="0"/>
            <a:chExt cx="9143999" cy="6858000"/>
          </a:xfrm>
        </p:grpSpPr>
        <p:sp>
          <p:nvSpPr>
            <p:cNvPr id="539" name="Google Shape;539;p68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8"/>
            <p:cNvSpPr txBox="1"/>
            <p:nvPr/>
          </p:nvSpPr>
          <p:spPr>
            <a:xfrm>
              <a:off x="1716087" y="1690687"/>
              <a:ext cx="7427912" cy="25336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1" name="Google Shape;541;p68"/>
            <p:cNvGrpSpPr/>
            <p:nvPr/>
          </p:nvGrpSpPr>
          <p:grpSpPr>
            <a:xfrm>
              <a:off x="0" y="1066800"/>
              <a:ext cx="2867024" cy="3157537"/>
              <a:chOff x="0" y="1066800"/>
              <a:chExt cx="2867024" cy="3157537"/>
            </a:xfrm>
          </p:grpSpPr>
          <p:sp>
            <p:nvSpPr>
              <p:cNvPr id="542" name="Google Shape;542;p68"/>
              <p:cNvSpPr txBox="1"/>
              <p:nvPr/>
            </p:nvSpPr>
            <p:spPr>
              <a:xfrm>
                <a:off x="573087" y="3582987"/>
                <a:ext cx="576262" cy="6413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8"/>
              <p:cNvSpPr txBox="1"/>
              <p:nvPr/>
            </p:nvSpPr>
            <p:spPr>
              <a:xfrm>
                <a:off x="1716087" y="1690687"/>
                <a:ext cx="574675" cy="64293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8"/>
              <p:cNvSpPr txBox="1"/>
              <p:nvPr/>
            </p:nvSpPr>
            <p:spPr>
              <a:xfrm>
                <a:off x="2281237" y="1066800"/>
                <a:ext cx="585787" cy="6350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8"/>
              <p:cNvSpPr txBox="1"/>
              <p:nvPr/>
            </p:nvSpPr>
            <p:spPr>
              <a:xfrm>
                <a:off x="1141412" y="3582987"/>
                <a:ext cx="584200" cy="64135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8"/>
              <p:cNvSpPr txBox="1"/>
              <p:nvPr/>
            </p:nvSpPr>
            <p:spPr>
              <a:xfrm>
                <a:off x="2281237" y="1690687"/>
                <a:ext cx="585787" cy="6429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8"/>
              <p:cNvSpPr txBox="1"/>
              <p:nvPr/>
            </p:nvSpPr>
            <p:spPr>
              <a:xfrm>
                <a:off x="1141412" y="2324100"/>
                <a:ext cx="584200" cy="63341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8"/>
              <p:cNvSpPr txBox="1"/>
              <p:nvPr/>
            </p:nvSpPr>
            <p:spPr>
              <a:xfrm>
                <a:off x="0" y="2324100"/>
                <a:ext cx="582612" cy="6334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8"/>
              <p:cNvSpPr txBox="1"/>
              <p:nvPr/>
            </p:nvSpPr>
            <p:spPr>
              <a:xfrm>
                <a:off x="1716087" y="2324100"/>
                <a:ext cx="574675" cy="63341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8"/>
              <p:cNvSpPr txBox="1"/>
              <p:nvPr/>
            </p:nvSpPr>
            <p:spPr>
              <a:xfrm>
                <a:off x="573087" y="2947987"/>
                <a:ext cx="576262" cy="64452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8"/>
              <p:cNvSpPr txBox="1"/>
              <p:nvPr/>
            </p:nvSpPr>
            <p:spPr>
              <a:xfrm>
                <a:off x="1141412" y="2947987"/>
                <a:ext cx="584200" cy="644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2" name="Google Shape;552;p6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6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6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hyperlink" Target="http://www.youtube.com/watch?v=Qxz8cqQbms0" TargetMode="External"/><Relationship Id="rId6" Type="http://schemas.openxmlformats.org/officeDocument/2006/relationships/image" Target="../media/image1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hyperlink" Target="http://www.youtube.com/watch?v=ECggM6fwNtY" TargetMode="External"/><Relationship Id="rId6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Relationship Id="rId4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png"/><Relationship Id="rId4" Type="http://schemas.openxmlformats.org/officeDocument/2006/relationships/hyperlink" Target="http://www.youtube.com/watch?v=ZVE4Qwl7Evs" TargetMode="External"/><Relationship Id="rId5" Type="http://schemas.openxmlformats.org/officeDocument/2006/relationships/image" Target="../media/image5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 txBox="1"/>
          <p:nvPr>
            <p:ph idx="1" type="subTitle"/>
          </p:nvPr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Jose.wellington@ceub.edu.br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96"/>
          <p:cNvSpPr txBox="1"/>
          <p:nvPr>
            <p:ph type="ctrTitle"/>
          </p:nvPr>
        </p:nvSpPr>
        <p:spPr>
          <a:xfrm>
            <a:off x="2916237" y="1773237"/>
            <a:ext cx="6019800" cy="2160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Conceitos de Modelagem de Dados</a:t>
            </a: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Abordagem Entidade-Relacionamento</a:t>
            </a: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 – Conceitual / Lógico / Físico</a:t>
            </a:r>
            <a:b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767" name="Google Shape;767;p9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9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05"/>
          <p:cNvSpPr txBox="1"/>
          <p:nvPr>
            <p:ph idx="4294967295" type="ctrTitle"/>
          </p:nvPr>
        </p:nvSpPr>
        <p:spPr>
          <a:xfrm>
            <a:off x="0" y="107156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S.G.D.B. (Sistema Gerenciador de Banco de Dados)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700212"/>
            <a:ext cx="58864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67" name="Google Shape;867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3009683"/>
            <a:ext cx="2953162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06"/>
          <p:cNvSpPr txBox="1"/>
          <p:nvPr>
            <p:ph type="ctrTitle"/>
          </p:nvPr>
        </p:nvSpPr>
        <p:spPr>
          <a:xfrm>
            <a:off x="1710089" y="2000426"/>
            <a:ext cx="7272337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/>
          </a:p>
        </p:txBody>
      </p:sp>
      <p:sp>
        <p:nvSpPr>
          <p:cNvPr id="873" name="Google Shape;873;p10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4" name="Google Shape;87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10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7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353" y="1184532"/>
            <a:ext cx="4968875" cy="56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07"/>
          <p:cNvSpPr txBox="1"/>
          <p:nvPr>
            <p:ph idx="11" type="ftr"/>
          </p:nvPr>
        </p:nvSpPr>
        <p:spPr>
          <a:xfrm>
            <a:off x="-198462" y="64008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85" name="Google Shape;885;p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74" y="3312576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3200" y="933263"/>
            <a:ext cx="2339975" cy="96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08"/>
          <p:cNvSpPr txBox="1"/>
          <p:nvPr>
            <p:ph type="ctrTitle"/>
          </p:nvPr>
        </p:nvSpPr>
        <p:spPr>
          <a:xfrm>
            <a:off x="3133725" y="2349500"/>
            <a:ext cx="61198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Vantagens do SGBD’s</a:t>
            </a:r>
            <a:endParaRPr/>
          </a:p>
        </p:txBody>
      </p:sp>
      <p:pic>
        <p:nvPicPr>
          <p:cNvPr id="892" name="Google Shape;892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0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0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09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109"/>
          <p:cNvSpPr txBox="1"/>
          <p:nvPr/>
        </p:nvSpPr>
        <p:spPr>
          <a:xfrm>
            <a:off x="241300" y="162718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1 - Eliminação de Inconsistências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09"/>
          <p:cNvSpPr txBox="1"/>
          <p:nvPr/>
        </p:nvSpPr>
        <p:spPr>
          <a:xfrm>
            <a:off x="323850" y="2133600"/>
            <a:ext cx="410368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Através do armazenamento da informação em um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único local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 acesso descentralizado e, sendo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compartilhada à vários sistemas,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os usuários estarão utilizando uma informação confiável.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 inconsistência ocorre quando um mesmo campo tem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valores diferentes em sistemas diferentes.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Exemplo, o estado civil de uma pessoa é solteiro em um sistema e casado em outro.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550" y="1627177"/>
            <a:ext cx="3234022" cy="205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906" name="Google Shape;906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924" y="3894676"/>
            <a:ext cx="2245100" cy="2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10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10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Compartilhamento dos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10"/>
          <p:cNvSpPr txBox="1"/>
          <p:nvPr/>
        </p:nvSpPr>
        <p:spPr>
          <a:xfrm>
            <a:off x="250825" y="2917825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a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utilização simultânea e segura de um dado,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por mais de uma aplicação ou usuário, independente da operação que esteja sendo realizada.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1625" y="2662237"/>
            <a:ext cx="5010150" cy="24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11"/>
          <p:cNvSpPr txBox="1"/>
          <p:nvPr/>
        </p:nvSpPr>
        <p:spPr>
          <a:xfrm>
            <a:off x="0" y="1071562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Banco de Dados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Consequência compartilhamento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025" y="1522162"/>
            <a:ext cx="6326187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927" name="Google Shape;927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1750" y="3605012"/>
            <a:ext cx="4845049" cy="31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1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112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12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3 - Restrições de Segurança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12"/>
          <p:cNvSpPr txBox="1"/>
          <p:nvPr/>
        </p:nvSpPr>
        <p:spPr>
          <a:xfrm>
            <a:off x="250825" y="2708275"/>
            <a:ext cx="3960812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Define para cada usuário o nível de acesso a ele concedido (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leitura, leitura e gravação ou sem acesso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ao arquivo e/ou campo.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Este recurso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impede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pessoas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autorizadas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utilizem ou atualizem um determinado arquivo ou campo.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6" name="Google Shape;936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11349"/>
            <a:ext cx="4379911" cy="2541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1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13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113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4 - Padronização dos Dados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13"/>
          <p:cNvSpPr txBox="1"/>
          <p:nvPr/>
        </p:nvSpPr>
        <p:spPr>
          <a:xfrm>
            <a:off x="250825" y="2708275"/>
            <a:ext cx="3744912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os campos armazenados na base de dados sejam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padronizados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segundo um determinado formato de armazenamento.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Ex. Para o campo "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Sexo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somente será permitido armazenamento dos conteúdos "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 ou "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".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7" name="Google Shape;94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1300" y="1579562"/>
            <a:ext cx="49530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1300" y="3067050"/>
            <a:ext cx="4999037" cy="28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1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14"/>
          <p:cNvSpPr txBox="1"/>
          <p:nvPr>
            <p:ph idx="4294967295" type="ctrTitle"/>
          </p:nvPr>
        </p:nvSpPr>
        <p:spPr>
          <a:xfrm>
            <a:off x="30162" y="755650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14"/>
          <p:cNvSpPr txBox="1"/>
          <p:nvPr/>
        </p:nvSpPr>
        <p:spPr>
          <a:xfrm>
            <a:off x="250825" y="119538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5 - Independência dos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8" name="Google Shape;958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2512" y="1395412"/>
            <a:ext cx="1401762" cy="1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14"/>
          <p:cNvSpPr txBox="1"/>
          <p:nvPr/>
        </p:nvSpPr>
        <p:spPr>
          <a:xfrm>
            <a:off x="258762" y="1844675"/>
            <a:ext cx="7345362" cy="4278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Existem 2 tipos de Independência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Independência física de dados: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Habilidade de modificar 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esquema físico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 a necessidade de reescrever os programas aplicativos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85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Estas modificações são necessárias para melhorar o desempenho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⮚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Independência lógica de dados: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Habilidade de modificar o esquema conceitual sem a necessidade de reescrever os programas aplicativos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485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Estas modificações são necessárias quando a estrutura lógica é alterada. EX: Adição de um novo atributo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1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33" y="1533762"/>
            <a:ext cx="7533334" cy="3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97"/>
          <p:cNvSpPr txBox="1"/>
          <p:nvPr>
            <p:ph type="title"/>
          </p:nvPr>
        </p:nvSpPr>
        <p:spPr>
          <a:xfrm>
            <a:off x="177800" y="1587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endParaRPr/>
          </a:p>
        </p:txBody>
      </p:sp>
      <p:sp>
        <p:nvSpPr>
          <p:cNvPr id="777" name="Google Shape;777;p9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9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03 - SGBD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9" name="Google Shape;779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7556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7"/>
          <p:cNvSpPr/>
          <p:nvPr/>
        </p:nvSpPr>
        <p:spPr>
          <a:xfrm>
            <a:off x="3593253" y="2996903"/>
            <a:ext cx="496800" cy="3603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15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15"/>
          <p:cNvSpPr txBox="1"/>
          <p:nvPr/>
        </p:nvSpPr>
        <p:spPr>
          <a:xfrm>
            <a:off x="250825" y="1989137"/>
            <a:ext cx="6121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6 - Integridade referencial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15"/>
          <p:cNvSpPr txBox="1"/>
          <p:nvPr/>
        </p:nvSpPr>
        <p:spPr>
          <a:xfrm>
            <a:off x="250825" y="2708275"/>
            <a:ext cx="576103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Consiste em impedir que um determinado código ou chave em uma tabela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tenha correspondência em outra tabela.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1912" y="3860800"/>
            <a:ext cx="679132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973" name="Google Shape;973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199" y="1255188"/>
            <a:ext cx="2245100" cy="23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16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16"/>
          <p:cNvSpPr txBox="1"/>
          <p:nvPr/>
        </p:nvSpPr>
        <p:spPr>
          <a:xfrm>
            <a:off x="250825" y="1989137"/>
            <a:ext cx="61214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7 - Recuperação de falhas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16"/>
          <p:cNvSpPr txBox="1"/>
          <p:nvPr/>
        </p:nvSpPr>
        <p:spPr>
          <a:xfrm>
            <a:off x="250825" y="2557462"/>
            <a:ext cx="446563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Garantia de ACID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</a:t>
            </a:r>
            <a:r>
              <a:rPr b="0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atomicidade, consistência, isolamento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b="0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durabilidade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Transações requer um</a:t>
            </a:r>
            <a:r>
              <a:rPr b="0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SGBD</a:t>
            </a:r>
            <a:r>
              <a:rPr b="0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tolerante a falhas.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Tolerância a falhas em BDs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b="1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Transação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b="1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sistema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-"/>
            </a:pPr>
            <a:r>
              <a:rPr b="1" i="0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Falha de meio de armazenamento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2" name="Google Shape;982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4083" y="5187450"/>
            <a:ext cx="1895450" cy="12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985" name="Google Shape;985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199" y="1255188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8129" y="3764137"/>
            <a:ext cx="3264266" cy="17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1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17"/>
          <p:cNvSpPr txBox="1"/>
          <p:nvPr>
            <p:ph idx="4294967295" type="ctrTitle"/>
          </p:nvPr>
        </p:nvSpPr>
        <p:spPr>
          <a:xfrm>
            <a:off x="0" y="1071562"/>
            <a:ext cx="77724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 – Vantagens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7"/>
          <p:cNvSpPr txBox="1"/>
          <p:nvPr/>
        </p:nvSpPr>
        <p:spPr>
          <a:xfrm>
            <a:off x="250825" y="1989137"/>
            <a:ext cx="61214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8 - Armazenamento persistente dos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17"/>
          <p:cNvSpPr txBox="1"/>
          <p:nvPr/>
        </p:nvSpPr>
        <p:spPr>
          <a:xfrm>
            <a:off x="250825" y="2708275"/>
            <a:ext cx="414178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Quando se grava um dado no Banco de Dados e fica eternizado, ou seja, deixa de ficar volátil na memória RAM e passa a ser escrito num banco de dados de modo que ela não desapareça facilmente.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5" name="Google Shape;995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2" y="2754312"/>
            <a:ext cx="4044950" cy="250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18"/>
          <p:cNvSpPr txBox="1"/>
          <p:nvPr>
            <p:ph type="ctrTitle"/>
          </p:nvPr>
        </p:nvSpPr>
        <p:spPr>
          <a:xfrm>
            <a:off x="2195512" y="1989137"/>
            <a:ext cx="59055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Exercício 30-0</a:t>
            </a:r>
            <a:r>
              <a:rPr b="1" lang="en-US" sz="2400"/>
              <a:t>3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-202</a:t>
            </a:r>
            <a:r>
              <a:rPr b="1" lang="en-US" sz="2400"/>
              <a:t>1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003" name="Google Shape;1003;p11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18"/>
          <p:cNvSpPr txBox="1"/>
          <p:nvPr/>
        </p:nvSpPr>
        <p:spPr>
          <a:xfrm>
            <a:off x="10795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5" name="Google Shape;100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9"/>
          <p:cNvSpPr txBox="1"/>
          <p:nvPr>
            <p:ph idx="4294967295" type="title"/>
          </p:nvPr>
        </p:nvSpPr>
        <p:spPr>
          <a:xfrm>
            <a:off x="395287" y="508000"/>
            <a:ext cx="69850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Modelagem de Dados - Regras</a:t>
            </a:r>
            <a:endParaRPr/>
          </a:p>
        </p:txBody>
      </p:sp>
      <p:pic>
        <p:nvPicPr>
          <p:cNvPr id="1011" name="Google Shape;1011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19"/>
          <p:cNvSpPr txBox="1"/>
          <p:nvPr/>
        </p:nvSpPr>
        <p:spPr>
          <a:xfrm>
            <a:off x="3124200" y="6250745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11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19"/>
          <p:cNvSpPr txBox="1"/>
          <p:nvPr/>
        </p:nvSpPr>
        <p:spPr>
          <a:xfrm>
            <a:off x="773723" y="1224881"/>
            <a:ext cx="7680960" cy="4899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é o objeto do mundo real que só vai ter informação do objeto.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Entidade tem um campo chave que diferencia e identifica.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for um campo repetido estado civil solteiro cria uma tabela.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o relacionamento é vários para vários cria uma tabela de relacionamento.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chave estrangeira está relacionada com uma chave primária de outra tabela.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Cardinalidade é a frequência do relacionamento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campo chave tem a cardinalidade 1 x 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431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 criar no campo data uma tabela.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0"/>
          <p:cNvSpPr txBox="1"/>
          <p:nvPr>
            <p:ph idx="4294967295" type="title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1</a:t>
            </a:r>
            <a:endParaRPr/>
          </a:p>
        </p:txBody>
      </p:sp>
      <p:sp>
        <p:nvSpPr>
          <p:cNvPr id="1021" name="Google Shape;1021;p120"/>
          <p:cNvSpPr txBox="1"/>
          <p:nvPr>
            <p:ph idx="4294967295" type="body"/>
          </p:nvPr>
        </p:nvSpPr>
        <p:spPr>
          <a:xfrm>
            <a:off x="179050" y="1125525"/>
            <a:ext cx="89649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setor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somente um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 e 1 cargo pode ter N funcionarios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setor e 1 setor pode ter N funcionarios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</a:t>
            </a: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 NÃO PODE TER INCONSISTÊNCIA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2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20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21"/>
          <p:cNvSpPr txBox="1"/>
          <p:nvPr>
            <p:ph idx="4294967295" type="title"/>
          </p:nvPr>
        </p:nvSpPr>
        <p:spPr>
          <a:xfrm>
            <a:off x="539750" y="508000"/>
            <a:ext cx="6640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1 - Gabarito</a:t>
            </a:r>
            <a:endParaRPr/>
          </a:p>
        </p:txBody>
      </p:sp>
      <p:pic>
        <p:nvPicPr>
          <p:cNvPr id="1030" name="Google Shape;103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2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21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3" name="Google Shape;103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300"/>
            <a:ext cx="8499154" cy="483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22"/>
          <p:cNvSpPr txBox="1"/>
          <p:nvPr>
            <p:ph idx="4294967295" type="title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2</a:t>
            </a:r>
            <a:endParaRPr/>
          </a:p>
        </p:txBody>
      </p:sp>
      <p:sp>
        <p:nvSpPr>
          <p:cNvPr id="1039" name="Google Shape;1039;p122"/>
          <p:cNvSpPr txBox="1"/>
          <p:nvPr>
            <p:ph idx="4294967295" type="body"/>
          </p:nvPr>
        </p:nvSpPr>
        <p:spPr>
          <a:xfrm>
            <a:off x="395287" y="1125537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indent="-228600" lvl="2" marL="11430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 tempo que o veículo ficou no estacionamento.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lotação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Controlar o tempo (data, hora) que o veiculo ficou no estacionamento</a:t>
            </a:r>
            <a:endParaRPr>
              <a:solidFill>
                <a:srgbClr val="FF0000"/>
              </a:solidFill>
            </a:endParaRPr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Data Entrada, Hora Entrada, Data Saída e Hora Saída </a:t>
            </a:r>
            <a:endParaRPr>
              <a:solidFill>
                <a:srgbClr val="FF0000"/>
              </a:solidFill>
            </a:endParaRPr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somente um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lotação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E NÃO PODE TER INCONSISTÊNCIA</a:t>
            </a:r>
            <a:endParaRPr>
              <a:solidFill>
                <a:schemeClr val="dk1"/>
              </a:solidFill>
            </a:endParaRPr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 veiculo pode estacionar várias vezes em momentos distintos</a:t>
            </a:r>
            <a:endParaRPr>
              <a:solidFill>
                <a:srgbClr val="C00000"/>
              </a:solidFill>
            </a:endParaRPr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Google Shape;1040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22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22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3"/>
          <p:cNvSpPr txBox="1"/>
          <p:nvPr>
            <p:ph idx="4294967295" type="title"/>
          </p:nvPr>
        </p:nvSpPr>
        <p:spPr>
          <a:xfrm>
            <a:off x="539750" y="508000"/>
            <a:ext cx="56199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2 - Gabarito</a:t>
            </a:r>
            <a:endParaRPr/>
          </a:p>
        </p:txBody>
      </p:sp>
      <p:pic>
        <p:nvPicPr>
          <p:cNvPr id="1048" name="Google Shape;1048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23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23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" y="1398700"/>
            <a:ext cx="8374477" cy="48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24"/>
          <p:cNvSpPr txBox="1"/>
          <p:nvPr>
            <p:ph idx="4294967295" type="title"/>
          </p:nvPr>
        </p:nvSpPr>
        <p:spPr>
          <a:xfrm>
            <a:off x="539750" y="508000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3</a:t>
            </a:r>
            <a:endParaRPr/>
          </a:p>
        </p:txBody>
      </p:sp>
      <p:sp>
        <p:nvSpPr>
          <p:cNvPr id="1057" name="Google Shape;1057;p124"/>
          <p:cNvSpPr txBox="1"/>
          <p:nvPr>
            <p:ph idx="4294967295" type="body"/>
          </p:nvPr>
        </p:nvSpPr>
        <p:spPr>
          <a:xfrm>
            <a:off x="395287" y="1125537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Controle do Estacionamento – MER - lógico 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Universidade está querendo controlar os veículos dos funcionários no estacionamento da Universidade.  Uma entrevista com o administrador da Universidade  resultou nas seguintes informações:</a:t>
            </a:r>
            <a:endParaRPr/>
          </a:p>
          <a:p>
            <a:pPr indent="-285750" lvl="1" marL="74295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28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os veículos dos funcionários.</a:t>
            </a:r>
            <a:endParaRPr/>
          </a:p>
          <a:p>
            <a:pPr indent="-228600" lvl="2" marL="1143000" marR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Precisa controlar o tempo que o veículo ficou no estacionamento.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040"/>
              <a:buFont typeface="Noto Sans Symbols"/>
              <a:buChar char="■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Dados levantados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Funcionário, cargo, lotação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 do funcionário, marca, modelo, ano</a:t>
            </a:r>
            <a:endParaRPr/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Controlar o tempo (data, hora) que o veiculo ficou no estacionamento</a:t>
            </a:r>
            <a:endParaRPr>
              <a:solidFill>
                <a:schemeClr val="dk1"/>
              </a:solidFill>
            </a:endParaRPr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Entrada, Hora Entrada, Data Saída e Hora Saída </a:t>
            </a:r>
            <a:endParaRPr>
              <a:solidFill>
                <a:schemeClr val="dk1"/>
              </a:solidFill>
            </a:endParaRPr>
          </a:p>
          <a:p>
            <a:pPr indent="-228600" lvl="3" marL="16002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 de Negócio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pode ter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vários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Veículos ou nenhum e 1 veiculo  pode </a:t>
            </a:r>
            <a:r>
              <a:rPr lang="en-US" sz="1600"/>
              <a:t>ser vários funcionários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 cargo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funcionário só pode ter uma lotação</a:t>
            </a:r>
            <a:endParaRPr/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só pode ter uma marca e modelo E NÃO PODE TER INCONSISTÊNCIA</a:t>
            </a:r>
            <a:endParaRPr>
              <a:solidFill>
                <a:schemeClr val="dk1"/>
              </a:solidFill>
            </a:endParaRPr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veiculo pode estacionar várias vezes em momentos distintos</a:t>
            </a:r>
            <a:endParaRPr>
              <a:solidFill>
                <a:schemeClr val="dk1"/>
              </a:solidFill>
            </a:endParaRPr>
          </a:p>
          <a:p>
            <a:pPr indent="-228600" lvl="4" marL="2057400" marR="0" rtl="0" algn="just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24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24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8"/>
          <p:cNvSpPr txBox="1"/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786" name="Google Shape;786;p98"/>
          <p:cNvSpPr txBox="1"/>
          <p:nvPr>
            <p:ph idx="1" type="body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600"/>
              <a:t>SGBD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600"/>
              <a:t>SGBD – Representação física</a:t>
            </a:r>
            <a:endParaRPr b="1" sz="16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SGBD – Vantagens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– 2 -  3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9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5"/>
          <p:cNvSpPr txBox="1"/>
          <p:nvPr>
            <p:ph idx="4294967295" type="title"/>
          </p:nvPr>
        </p:nvSpPr>
        <p:spPr>
          <a:xfrm>
            <a:off x="539750" y="508000"/>
            <a:ext cx="60642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Exercício  3 - Gabarito</a:t>
            </a:r>
            <a:endParaRPr/>
          </a:p>
        </p:txBody>
      </p:sp>
      <p:pic>
        <p:nvPicPr>
          <p:cNvPr id="1066" name="Google Shape;1066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25"/>
          <p:cNvSpPr txBox="1"/>
          <p:nvPr/>
        </p:nvSpPr>
        <p:spPr>
          <a:xfrm>
            <a:off x="6603828" y="6237287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25"/>
          <p:cNvSpPr txBox="1"/>
          <p:nvPr/>
        </p:nvSpPr>
        <p:spPr>
          <a:xfrm>
            <a:off x="0" y="6237287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6300"/>
            <a:ext cx="8697937" cy="483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26"/>
          <p:cNvSpPr txBox="1"/>
          <p:nvPr>
            <p:ph type="ctrTitle"/>
          </p:nvPr>
        </p:nvSpPr>
        <p:spPr>
          <a:xfrm>
            <a:off x="2195512" y="2852737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75" name="Google Shape;1075;p12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2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27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9575" y="1557329"/>
            <a:ext cx="2133600" cy="159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6" name="Google Shape;108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ocê já ouviu falar de Data Science ou Ciência de Dados? Os profissionais dessa área resolvem problemas de negócios usando técnicas orientadas por dados: eles coletam dados não estruturados e os transformam em um formato mais utilizável, além de entender uma variedade de linguagens de programação. Parece uma tarefa difícil, não é? Então, assista ao bate-papo no TOTVS Geeks com o nosso convidado Luiz Henrique, que explica tudo sobre o assunto e ainda compartilha como é a rotina de uma das profissões mais promissoras do momento. Fiquem ligados pois a cada semana teremos um episódio explorando uma profissão diferente do #ProfissionaldeTI&#10;&#10;A TOTVS acredita no Brasil que FAZ.&#10;Aproveite também para conferir as novidades no site da TOTVS.&#10;Acesse:http://www.totvs.com&#10;&#10;Como estamos desenvolvendo? Acompanhe também o blog TOTVS Developers: https://developers.totvs.com/&#10;&#10;Ficou interessado? Agende uma visita com um de nossos consultores: https://www.totvs.com/contatos&#10;&#10;Siga a TOTVS nas redes sociais:&#10;&#10;LinkedIn: https://www.linkedin.com/company/totvs &#10;Instagram:  https://www.instagram.com/totvsbrasil/ &#10;Facebook: https://www.facebook.com/totvs &#10;Twitter: http://twitter.com/totvs" id="1087" name="Google Shape;1087;p127" title="Profissão: Banco de Dados #TOTVSGEEK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75" y="1228722"/>
            <a:ext cx="58674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7"/>
          <p:cNvSpPr txBox="1"/>
          <p:nvPr/>
        </p:nvSpPr>
        <p:spPr>
          <a:xfrm>
            <a:off x="555075" y="5848200"/>
            <a:ext cx="4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https://www.youtube.com/watch?v=Qxz8cqQbms0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28"/>
          <p:cNvSpPr txBox="1"/>
          <p:nvPr>
            <p:ph idx="4294967295" type="ctrTitle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8"/>
          <p:cNvSpPr txBox="1"/>
          <p:nvPr/>
        </p:nvSpPr>
        <p:spPr>
          <a:xfrm>
            <a:off x="0" y="1590675"/>
            <a:ext cx="993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 Definir o esquema conceitual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2 -DBA defini DDL =&gt; Ling. defin.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3 - Definir o esquema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4 - Qual o Servidor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5 - DDL relacionamentos (campos)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6 - Dar acessos aos dados para usuário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7 - Definir normas descarga e recarga Backup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8 - Falha de Entrada de dados Contingência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9 -Monitoramento de Desempenho Sintonia fina (tuning) 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8" name="Google Shape;1098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29"/>
          <p:cNvSpPr txBox="1"/>
          <p:nvPr>
            <p:ph idx="4294967295" type="ctrTitle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Onde encontrar os melhores salários para DBA?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/>
          </a:p>
        </p:txBody>
      </p:sp>
      <p:pic>
        <p:nvPicPr>
          <p:cNvPr id="1105" name="Google Shape;1105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2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7" name="Google Shape;1107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de encontrar os melhores salários para DBA?&#10;&#10;O estado onde você vive pode ter relação com os seus ganhos como DBA, em grandes capitais, muitas vezes existe muita demanda e vai exigir muitos profissionais, o que pode influenciar diretamente nos ganhos de um DBA.&#10;&#10;DBAOCM é um Canal com conteúdo voltado para Tecnologia Oracle. O objetivo é compartilhar informações sobre Certificação e Administração de Banco de Dados Oracle.&#10;&#10;Conteúdo Exclusivo ⬇⬇⬇&#10;&#10;Entre no nosso canal do Telegram para receber conteúdos Exclusivos sobre Banco de dados Oracle: &#10;➡ https://t.me/joinchat/AAAAAEb7ufK-90djaVuR4Q&#10;&#10;Você também pode me encontrar no Instagram @dbaocm.&#10;➡ https://www.instagram.com/dbaocm/&#10;&#10;[TAGS] #oracle #database #dba" id="1108" name="Google Shape;1108;p129" title="Onde encontrar os melhores salários para DBA?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93635"/>
            <a:ext cx="5427650" cy="407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9"/>
          <p:cNvSpPr txBox="1"/>
          <p:nvPr/>
        </p:nvSpPr>
        <p:spPr>
          <a:xfrm>
            <a:off x="304400" y="5646700"/>
            <a:ext cx="58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https://www.youtube.com/watch?v=ECggM6fwNtY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0"/>
          <p:cNvSpPr txBox="1"/>
          <p:nvPr>
            <p:ph type="ctrTitle"/>
          </p:nvPr>
        </p:nvSpPr>
        <p:spPr>
          <a:xfrm>
            <a:off x="2195512" y="2349500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b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115" name="Google Shape;1115;p13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3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7" name="Google Shape;111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1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 de dados - AD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31"/>
          <p:cNvSpPr txBox="1"/>
          <p:nvPr/>
        </p:nvSpPr>
        <p:spPr>
          <a:xfrm>
            <a:off x="4762" y="1881187"/>
            <a:ext cx="5003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São analistas que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identificam os dados a serem armazenados em um Banco de Dados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pela forma como estes  serão representados.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É a pessoa que toma as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decisões estratégicas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de normas com relação aos dados da empresa.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962" y="1331912"/>
            <a:ext cx="3168650" cy="210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31"/>
          <p:cNvSpPr txBox="1"/>
          <p:nvPr/>
        </p:nvSpPr>
        <p:spPr>
          <a:xfrm>
            <a:off x="2073275" y="616585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662" y="3573462"/>
            <a:ext cx="3719512" cy="27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2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b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134" name="Google Shape;1134;p13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3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6" name="Google Shape;1136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3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33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3" name="Google Shape;1143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1806575"/>
            <a:ext cx="7462837" cy="47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3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5" name="Google Shape;1145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3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34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34"/>
          <p:cNvSpPr txBox="1"/>
          <p:nvPr/>
        </p:nvSpPr>
        <p:spPr>
          <a:xfrm>
            <a:off x="250825" y="2420937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definição abstrata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autônoma e lógica dos objetos, operadores e outros elementos que, juntos, constituem a máquina abstrata com a qual os usuários interagem.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3" name="Google Shape;1153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012" y="3460676"/>
            <a:ext cx="4778375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3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5" name="Google Shape;1155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9736" y="1175963"/>
            <a:ext cx="5006926" cy="151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9"/>
          <p:cNvSpPr txBox="1"/>
          <p:nvPr>
            <p:ph type="ctrTitle"/>
          </p:nvPr>
        </p:nvSpPr>
        <p:spPr>
          <a:xfrm>
            <a:off x="1397794" y="2286000"/>
            <a:ext cx="68040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lt1"/>
                </a:solidFill>
              </a:rPr>
              <a:t>Revisão</a:t>
            </a:r>
            <a:endParaRPr/>
          </a:p>
        </p:txBody>
      </p:sp>
      <p:pic>
        <p:nvPicPr>
          <p:cNvPr id="795" name="Google Shape;79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13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35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Objetivos de um modelo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35"/>
          <p:cNvSpPr txBox="1"/>
          <p:nvPr/>
        </p:nvSpPr>
        <p:spPr>
          <a:xfrm>
            <a:off x="539750" y="1800225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Representar um ambiente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observado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instrumento para comunicação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Favorecer o processo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verificação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validação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Capturar aspectos de relacionamento entre os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objetos observados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como referencial para a geração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estruturas de dados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Estabelecer conceitos únicos a partir de visões diversas.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4" name="Google Shape;1164;p13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5" name="Google Shape;1165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36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/>
          </a:p>
        </p:txBody>
      </p:sp>
      <p:sp>
        <p:nvSpPr>
          <p:cNvPr id="1171" name="Google Shape;1171;p13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13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3" name="Google Shape;117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3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37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2060575"/>
            <a:ext cx="4873625" cy="379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3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3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3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189" name="Google Shape;1189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3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87" y="1628775"/>
            <a:ext cx="829627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9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Modelo de dados</a:t>
            </a:r>
            <a:endParaRPr/>
          </a:p>
        </p:txBody>
      </p:sp>
      <p:sp>
        <p:nvSpPr>
          <p:cNvPr id="1197" name="Google Shape;1197;p13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3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40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06" name="Google Shape;1206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554" y="199563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40"/>
          <p:cNvSpPr txBox="1"/>
          <p:nvPr/>
        </p:nvSpPr>
        <p:spPr>
          <a:xfrm>
            <a:off x="1671710" y="3165231"/>
            <a:ext cx="627134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Etapas da modelagem de dados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4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41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17" name="Google Shape;1217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41"/>
          <p:cNvSpPr/>
          <p:nvPr/>
        </p:nvSpPr>
        <p:spPr>
          <a:xfrm flipH="1" rot="10800000">
            <a:off x="1476311" y="2119139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41"/>
          <p:cNvSpPr txBox="1"/>
          <p:nvPr/>
        </p:nvSpPr>
        <p:spPr>
          <a:xfrm>
            <a:off x="478302" y="2708970"/>
            <a:ext cx="866569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 de Requisitos – Identificação do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universo de discurso (UdD)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Realidade da organização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a informação a ser tratada com todas suas propriedades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nebulosa, sem fronteiras definidas, inexata.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coleta e análise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entrevista, documentos, formulários, observações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Enunciado de Requisitos (de Dados)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Descrição aproximada, em linguagem natural.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possivelmente acompanhada de documentos, formulários e DFD – Diagrama de Fluxo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4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6" name="Google Shape;1226;p14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142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28" name="Google Shape;1228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42"/>
          <p:cNvSpPr/>
          <p:nvPr/>
        </p:nvSpPr>
        <p:spPr>
          <a:xfrm flipH="1" rot="10800000">
            <a:off x="3699006" y="2146311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42"/>
          <p:cNvSpPr txBox="1"/>
          <p:nvPr/>
        </p:nvSpPr>
        <p:spPr>
          <a:xfrm>
            <a:off x="647363" y="3108725"/>
            <a:ext cx="507818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 conceitual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representação que considera exclusivamente  o ponto de vista do usuário criador dos dados, levando em consideração fatores técnicos para sua implementação.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nível conceitual especifica como os dados são armazenados e relacionados, independentemente de como serão implementados no banco de 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1" name="Google Shape;1231;p1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6446" y="2773243"/>
            <a:ext cx="2593539" cy="26990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Google Shape;123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6355" y="2213133"/>
            <a:ext cx="2593539" cy="269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4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43"/>
          <p:cNvSpPr txBox="1"/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41" name="Google Shape;1241;p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43"/>
          <p:cNvSpPr/>
          <p:nvPr/>
        </p:nvSpPr>
        <p:spPr>
          <a:xfrm flipH="1" rot="10800000">
            <a:off x="3699006" y="2146299"/>
            <a:ext cx="169500" cy="49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43"/>
          <p:cNvSpPr txBox="1"/>
          <p:nvPr/>
        </p:nvSpPr>
        <p:spPr>
          <a:xfrm>
            <a:off x="175846" y="2933113"/>
            <a:ext cx="7983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Conceitual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Enunciado dos requisitos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informal, dúbio, incompleto, redundante, contraditório, incoerente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longo, de difícil manipulação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modelagem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usa um modelo conceitual (ex: MER Peter Chan)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- descrição sucinta (diagramas e texto)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- clara, concisa, sem ambiguidades, sem contradições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Padronizada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4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712" y="1916112"/>
            <a:ext cx="6589712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44"/>
          <p:cNvSpPr txBox="1"/>
          <p:nvPr>
            <p:ph type="title"/>
          </p:nvPr>
        </p:nvSpPr>
        <p:spPr>
          <a:xfrm>
            <a:off x="412750" y="2603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251" name="Google Shape;1251;p144"/>
          <p:cNvSpPr txBox="1"/>
          <p:nvPr>
            <p:ph idx="1" type="body"/>
          </p:nvPr>
        </p:nvSpPr>
        <p:spPr>
          <a:xfrm>
            <a:off x="446087" y="14128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</a:t>
            </a:r>
            <a:b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252" name="Google Shape;1252;p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4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4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/>
        </p:nvSpPr>
        <p:spPr>
          <a:xfrm>
            <a:off x="0" y="1071563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Processamento sem BD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Dados não Compartilha dados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2" name="Google Shape;80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1063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850" y="2181225"/>
            <a:ext cx="7058025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0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05" name="Google Shape;805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5306" y="1300336"/>
            <a:ext cx="3468688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4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260" name="Google Shape;1260;p145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Peter Chan</a:t>
            </a:r>
            <a:b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261" name="Google Shape;1261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4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4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4" name="Google Shape;1264;p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2" y="2708275"/>
            <a:ext cx="56324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0237" y="2492375"/>
            <a:ext cx="16954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4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271" name="Google Shape;1271;p146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Pode ser representado assim</a:t>
            </a:r>
            <a:endParaRPr/>
          </a:p>
        </p:txBody>
      </p:sp>
      <p:pic>
        <p:nvPicPr>
          <p:cNvPr id="1272" name="Google Shape;127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4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4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5" name="Google Shape;1275;p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175" y="3141662"/>
            <a:ext cx="824865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" name="Google Shape;128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4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147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83" name="Google Shape;1283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47"/>
          <p:cNvSpPr/>
          <p:nvPr/>
        </p:nvSpPr>
        <p:spPr>
          <a:xfrm flipH="1" rot="10800000">
            <a:off x="5570009" y="2119139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147"/>
          <p:cNvSpPr txBox="1"/>
          <p:nvPr/>
        </p:nvSpPr>
        <p:spPr>
          <a:xfrm>
            <a:off x="60650" y="2822604"/>
            <a:ext cx="487711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lógico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deve ser inicializado após a conclusão do modelo conceitual. Diferentemente do modelo conceitual, o modelo lógico será criado com base em um tipo de banco de dados, como SQL Server, Oracle, MySQL, dentre outros.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905" y="2933113"/>
            <a:ext cx="2972684" cy="31825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14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Google Shape;1292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4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48"/>
          <p:cNvSpPr txBox="1"/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295" name="Google Shape;1295;p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48"/>
          <p:cNvSpPr/>
          <p:nvPr/>
        </p:nvSpPr>
        <p:spPr>
          <a:xfrm flipH="1" rot="10800000">
            <a:off x="5570009" y="2119127"/>
            <a:ext cx="169500" cy="49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148"/>
          <p:cNvSpPr txBox="1"/>
          <p:nvPr/>
        </p:nvSpPr>
        <p:spPr>
          <a:xfrm>
            <a:off x="137447" y="2615027"/>
            <a:ext cx="5602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Lógico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mapeamento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regras mais ou menos padronizadas em função do modelo conceitual usado e da família    do SGBD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Descrição das estruturas de representação na base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8" name="Google Shape;1298;p1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3461" y="2732549"/>
            <a:ext cx="2919525" cy="31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4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4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305" name="Google Shape;1305;p149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Lógico – James Martim</a:t>
            </a:r>
            <a:endParaRPr/>
          </a:p>
        </p:txBody>
      </p:sp>
      <p:pic>
        <p:nvPicPr>
          <p:cNvPr id="1306" name="Google Shape;1306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4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14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9" name="Google Shape;1309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462" y="2695575"/>
            <a:ext cx="2108200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7" y="2565400"/>
            <a:ext cx="6526212" cy="273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5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50"/>
          <p:cNvSpPr txBox="1"/>
          <p:nvPr>
            <p:ph idx="4294967295" type="ctrTitle"/>
          </p:nvPr>
        </p:nvSpPr>
        <p:spPr>
          <a:xfrm>
            <a:off x="0" y="1052512"/>
            <a:ext cx="91440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– Modelo de dados Lógico</a:t>
            </a:r>
            <a:b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50"/>
          <p:cNvSpPr txBox="1"/>
          <p:nvPr/>
        </p:nvSpPr>
        <p:spPr>
          <a:xfrm>
            <a:off x="107950" y="1125537"/>
            <a:ext cx="367188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 seu início após a criação do modelo conceitual.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Nível de abstração visto pelo usuário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SGBD.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1" i="0" lang="en-US" sz="2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Não considera, ainda, nenhuma característica de um SGBD específico.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15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Google Shape;1319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787" y="1584325"/>
            <a:ext cx="4900612" cy="397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5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51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328" name="Google Shape;1328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51"/>
          <p:cNvSpPr/>
          <p:nvPr/>
        </p:nvSpPr>
        <p:spPr>
          <a:xfrm flipH="1" rot="10800000">
            <a:off x="7265329" y="2146311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151"/>
          <p:cNvSpPr txBox="1"/>
          <p:nvPr/>
        </p:nvSpPr>
        <p:spPr>
          <a:xfrm>
            <a:off x="60649" y="2642199"/>
            <a:ext cx="4059589" cy="3780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físico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concebido por meio do modelo lógico. É nesse modelo que serão definidos os tipos de dados que serão armazenados, e ocorre a implementação da estrutura lógica em um sistema gerenciador de banco de dados (SGBD), que administra fisicamente os dados armazenados.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" name="Google Shape;1331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062" y="2904886"/>
            <a:ext cx="3392658" cy="344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8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5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152"/>
          <p:cNvSpPr txBox="1"/>
          <p:nvPr>
            <p:ph type="title"/>
          </p:nvPr>
        </p:nvSpPr>
        <p:spPr>
          <a:xfrm>
            <a:off x="-8878" y="189914"/>
            <a:ext cx="2970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340" name="Google Shape;1340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52"/>
          <p:cNvSpPr/>
          <p:nvPr/>
        </p:nvSpPr>
        <p:spPr>
          <a:xfrm flipH="1" rot="10800000">
            <a:off x="7265329" y="2146299"/>
            <a:ext cx="169500" cy="49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152"/>
          <p:cNvSpPr txBox="1"/>
          <p:nvPr/>
        </p:nvSpPr>
        <p:spPr>
          <a:xfrm>
            <a:off x="172367" y="2933113"/>
            <a:ext cx="4666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Físico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Escolha ou refinamento das estruturas de armazenamento e métodos de acesso;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leva em consideração o produto de SGBD específico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MER Físico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descrição do esquema na DDL do SGBD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Google Shape;1343;p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2599" y="2882635"/>
            <a:ext cx="3231996" cy="3283298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5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153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153"/>
          <p:cNvSpPr txBox="1"/>
          <p:nvPr/>
        </p:nvSpPr>
        <p:spPr>
          <a:xfrm>
            <a:off x="250825" y="1557337"/>
            <a:ext cx="3241675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uma descrição de um banco de dados no nível de abstração visto pelo usuário do SGBD. Assim, esse modelo depende do SGBD que está sendo usado.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15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3" name="Google Shape;1353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9677" y="1578604"/>
            <a:ext cx="5474323" cy="358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5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54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54"/>
          <p:cNvSpPr txBox="1"/>
          <p:nvPr/>
        </p:nvSpPr>
        <p:spPr>
          <a:xfrm>
            <a:off x="250825" y="1557337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Aqui são detalhados os componentes da estrutura física do banco, como tabelas, campos, tipos de valores, índices.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15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3" name="Google Shape;1363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5677" y="2615367"/>
            <a:ext cx="5474323" cy="358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Processamento com BD</a:t>
            </a:r>
            <a:endParaRPr b="1" sz="2800"/>
          </a:p>
        </p:txBody>
      </p:sp>
      <p:sp>
        <p:nvSpPr>
          <p:cNvPr id="812" name="Google Shape;812;p101"/>
          <p:cNvSpPr txBox="1"/>
          <p:nvPr>
            <p:ph idx="1" type="body"/>
          </p:nvPr>
        </p:nvSpPr>
        <p:spPr>
          <a:xfrm>
            <a:off x="381000" y="1430338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Exemplo:</a:t>
            </a:r>
            <a:endParaRPr sz="2400"/>
          </a:p>
        </p:txBody>
      </p:sp>
      <p:sp>
        <p:nvSpPr>
          <p:cNvPr id="813" name="Google Shape;813;p101"/>
          <p:cNvSpPr/>
          <p:nvPr/>
        </p:nvSpPr>
        <p:spPr>
          <a:xfrm>
            <a:off x="1143000" y="3016250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01"/>
          <p:cNvSpPr/>
          <p:nvPr/>
        </p:nvSpPr>
        <p:spPr>
          <a:xfrm>
            <a:off x="3505200" y="2778125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01"/>
          <p:cNvSpPr/>
          <p:nvPr/>
        </p:nvSpPr>
        <p:spPr>
          <a:xfrm>
            <a:off x="5867400" y="3016250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01"/>
          <p:cNvSpPr/>
          <p:nvPr/>
        </p:nvSpPr>
        <p:spPr>
          <a:xfrm>
            <a:off x="3581400" y="3214688"/>
            <a:ext cx="1219200" cy="595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Produção</a:t>
            </a:r>
          </a:p>
        </p:txBody>
      </p:sp>
      <p:sp>
        <p:nvSpPr>
          <p:cNvPr id="817" name="Google Shape;817;p101"/>
          <p:cNvSpPr/>
          <p:nvPr/>
        </p:nvSpPr>
        <p:spPr>
          <a:xfrm>
            <a:off x="1200150" y="3413125"/>
            <a:ext cx="1143000" cy="595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de Vendas</a:t>
            </a:r>
          </a:p>
        </p:txBody>
      </p:sp>
      <p:sp>
        <p:nvSpPr>
          <p:cNvPr id="818" name="Google Shape;818;p101"/>
          <p:cNvSpPr/>
          <p:nvPr/>
        </p:nvSpPr>
        <p:spPr>
          <a:xfrm>
            <a:off x="5943600" y="3413125"/>
            <a:ext cx="1219205" cy="5953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Engenharia</a:t>
            </a:r>
          </a:p>
        </p:txBody>
      </p:sp>
      <p:sp>
        <p:nvSpPr>
          <p:cNvPr id="819" name="Google Shape;819;p101"/>
          <p:cNvSpPr/>
          <p:nvPr/>
        </p:nvSpPr>
        <p:spPr>
          <a:xfrm>
            <a:off x="4038600" y="4127500"/>
            <a:ext cx="457200" cy="555625"/>
          </a:xfrm>
          <a:prstGeom prst="upDownArrow">
            <a:avLst>
              <a:gd fmla="val 50000" name="adj1"/>
              <a:gd fmla="val 23332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01"/>
          <p:cNvSpPr/>
          <p:nvPr/>
        </p:nvSpPr>
        <p:spPr>
          <a:xfrm>
            <a:off x="3200400" y="4841875"/>
            <a:ext cx="2133600" cy="1270000"/>
          </a:xfrm>
          <a:prstGeom prst="can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1" name="Google Shape;821;p101"/>
          <p:cNvSpPr/>
          <p:nvPr/>
        </p:nvSpPr>
        <p:spPr>
          <a:xfrm>
            <a:off x="3371850" y="6191250"/>
            <a:ext cx="1885950" cy="268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Dados de Produtos</a:t>
            </a:r>
          </a:p>
        </p:txBody>
      </p:sp>
      <p:sp>
        <p:nvSpPr>
          <p:cNvPr id="822" name="Google Shape;822;p101"/>
          <p:cNvSpPr/>
          <p:nvPr/>
        </p:nvSpPr>
        <p:spPr>
          <a:xfrm>
            <a:off x="3352800" y="5397500"/>
            <a:ext cx="1885950" cy="268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Banco de Dados</a:t>
            </a:r>
          </a:p>
        </p:txBody>
      </p:sp>
      <p:sp>
        <p:nvSpPr>
          <p:cNvPr id="823" name="Google Shape;823;p101"/>
          <p:cNvSpPr/>
          <p:nvPr/>
        </p:nvSpPr>
        <p:spPr>
          <a:xfrm rot="1971374">
            <a:off x="5410200" y="4286250"/>
            <a:ext cx="457200" cy="555625"/>
          </a:xfrm>
          <a:prstGeom prst="upDownArrow">
            <a:avLst>
              <a:gd fmla="val 50000" name="adj1"/>
              <a:gd fmla="val 23332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01"/>
          <p:cNvSpPr/>
          <p:nvPr/>
        </p:nvSpPr>
        <p:spPr>
          <a:xfrm rot="-2141038">
            <a:off x="2667000" y="4302125"/>
            <a:ext cx="457200" cy="539750"/>
          </a:xfrm>
          <a:prstGeom prst="upDownArrow">
            <a:avLst>
              <a:gd fmla="val 50000" name="adj1"/>
              <a:gd fmla="val 22666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101"/>
          <p:cNvSpPr txBox="1"/>
          <p:nvPr/>
        </p:nvSpPr>
        <p:spPr>
          <a:xfrm>
            <a:off x="684213" y="2068513"/>
            <a:ext cx="475773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Coleção de Dados Relacionados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0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28" name="Google Shape;828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351" y="5316552"/>
            <a:ext cx="2949838" cy="9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9575" y="4509474"/>
            <a:ext cx="2133600" cy="223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3375" y="1430978"/>
            <a:ext cx="2949850" cy="121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55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Componentes</a:t>
            </a:r>
            <a:endParaRPr/>
          </a:p>
        </p:txBody>
      </p:sp>
      <p:sp>
        <p:nvSpPr>
          <p:cNvPr id="1370" name="Google Shape;1370;p15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5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2" name="Google Shape;1372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56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378" name="Google Shape;1378;p156"/>
          <p:cNvSpPr txBox="1"/>
          <p:nvPr>
            <p:ph idx="4294967295" type="body"/>
          </p:nvPr>
        </p:nvSpPr>
        <p:spPr>
          <a:xfrm>
            <a:off x="31750" y="1844675"/>
            <a:ext cx="4114800" cy="2600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Identifica o objeto de interesse do sistema e tem "vida" própria, ou seja, a representação abstrata de um objeto do mundo real sobre o qual desejamos guardar informações.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 Clientes, Fornecedores, Alunos, Funcionários, Departamentos, etc.</a:t>
            </a:r>
            <a:endParaRPr/>
          </a:p>
        </p:txBody>
      </p:sp>
      <p:pic>
        <p:nvPicPr>
          <p:cNvPr id="1379" name="Google Shape;1379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5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15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2" name="Google Shape;1382;p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500" y="1268412"/>
            <a:ext cx="3511550" cy="20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0450" y="3314700"/>
            <a:ext cx="3816350" cy="309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57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389" name="Google Shape;1389;p157"/>
          <p:cNvSpPr txBox="1"/>
          <p:nvPr>
            <p:ph idx="4294967295" type="body"/>
          </p:nvPr>
        </p:nvSpPr>
        <p:spPr>
          <a:xfrm>
            <a:off x="107950" y="1916112"/>
            <a:ext cx="554355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são entidades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Entidade com apenas 1 elemento (1 registro);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Operações do sistema;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Saídas do sistema;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Pessoas que realizam trabalhos (usuários do sistema);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Cargos de direção.</a:t>
            </a:r>
            <a:endParaRPr/>
          </a:p>
        </p:txBody>
      </p:sp>
      <p:pic>
        <p:nvPicPr>
          <p:cNvPr id="1390" name="Google Shape;1390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5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5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812" y="1808162"/>
            <a:ext cx="3332162" cy="270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58"/>
          <p:cNvSpPr txBox="1"/>
          <p:nvPr>
            <p:ph idx="4294967295" type="title"/>
          </p:nvPr>
        </p:nvSpPr>
        <p:spPr>
          <a:xfrm>
            <a:off x="250825" y="3175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de entidades</a:t>
            </a:r>
            <a:endParaRPr/>
          </a:p>
        </p:txBody>
      </p:sp>
      <p:sp>
        <p:nvSpPr>
          <p:cNvPr id="1399" name="Google Shape;1399;p158"/>
          <p:cNvSpPr txBox="1"/>
          <p:nvPr>
            <p:ph idx="4294967295" type="body"/>
          </p:nvPr>
        </p:nvSpPr>
        <p:spPr>
          <a:xfrm>
            <a:off x="-61912" y="1989137"/>
            <a:ext cx="51387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isoladamente não informa nada.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atribuir propriedades às entidades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especificadas na forma de:</a:t>
            </a:r>
            <a:endParaRPr/>
          </a:p>
          <a:p>
            <a:pPr indent="-228600" lvl="2" marL="11430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</a:t>
            </a:r>
            <a:endParaRPr/>
          </a:p>
          <a:p>
            <a:pPr indent="-228600" lvl="2" marL="11430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Relacionamentos.</a:t>
            </a:r>
            <a:endParaRPr/>
          </a:p>
        </p:txBody>
      </p:sp>
      <p:pic>
        <p:nvPicPr>
          <p:cNvPr id="1400" name="Google Shape;140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5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5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p1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62" y="1808162"/>
            <a:ext cx="3579812" cy="29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59"/>
          <p:cNvSpPr txBox="1"/>
          <p:nvPr/>
        </p:nvSpPr>
        <p:spPr>
          <a:xfrm>
            <a:off x="230187" y="1698625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entidades que não possui identificação própria.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que não tem atributos que possam identificá-la univocamente.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59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Fraca</a:t>
            </a:r>
            <a:endParaRPr/>
          </a:p>
        </p:txBody>
      </p:sp>
      <p:pic>
        <p:nvPicPr>
          <p:cNvPr id="1410" name="Google Shape;141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a1" id="1411" name="Google Shape;1411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2" y="3238500"/>
            <a:ext cx="712787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5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5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312" y="4487862"/>
            <a:ext cx="69088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60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420" name="Google Shape;1420;p160"/>
          <p:cNvSpPr txBox="1"/>
          <p:nvPr>
            <p:ph idx="4294967295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 ou informação que se pode relacionar como propriedade da ocorrência da entidade ou relacionamento.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 na identificação de uma determinada ocorrência de entidade ou relacionamento.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Descreve, identifica, qualifica o objeto da entidade.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Notação:</a:t>
            </a:r>
            <a:endParaRPr/>
          </a:p>
        </p:txBody>
      </p:sp>
      <p:sp>
        <p:nvSpPr>
          <p:cNvPr id="1421" name="Google Shape;1421;p160"/>
          <p:cNvSpPr txBox="1"/>
          <p:nvPr/>
        </p:nvSpPr>
        <p:spPr>
          <a:xfrm>
            <a:off x="7308850" y="5229225"/>
            <a:ext cx="5762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CPF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60"/>
          <p:cNvSpPr txBox="1"/>
          <p:nvPr/>
        </p:nvSpPr>
        <p:spPr>
          <a:xfrm>
            <a:off x="6000750" y="4719637"/>
            <a:ext cx="1550987" cy="4127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EMPREGADO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60"/>
          <p:cNvSpPr txBox="1"/>
          <p:nvPr/>
        </p:nvSpPr>
        <p:spPr>
          <a:xfrm>
            <a:off x="6516687" y="5589587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Endereço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60"/>
          <p:cNvSpPr txBox="1"/>
          <p:nvPr/>
        </p:nvSpPr>
        <p:spPr>
          <a:xfrm>
            <a:off x="6156325" y="5949950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60"/>
          <p:cNvSpPr txBox="1"/>
          <p:nvPr/>
        </p:nvSpPr>
        <p:spPr>
          <a:xfrm>
            <a:off x="4214812" y="4556125"/>
            <a:ext cx="6191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Narrow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6" name="Google Shape;1426;p160"/>
          <p:cNvCxnSpPr/>
          <p:nvPr/>
        </p:nvCxnSpPr>
        <p:spPr>
          <a:xfrm rot="5400000">
            <a:off x="5858668" y="5644356"/>
            <a:ext cx="100012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7" name="Google Shape;1427;p160"/>
          <p:cNvCxnSpPr/>
          <p:nvPr/>
        </p:nvCxnSpPr>
        <p:spPr>
          <a:xfrm flipH="1">
            <a:off x="6769100" y="5132387"/>
            <a:ext cx="7937" cy="3762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28" name="Google Shape;1428;p160"/>
          <p:cNvCxnSpPr/>
          <p:nvPr/>
        </p:nvCxnSpPr>
        <p:spPr>
          <a:xfrm flipH="1" rot="-5400000">
            <a:off x="7021512" y="5292725"/>
            <a:ext cx="277812" cy="365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9" name="Google Shape;1429;p160"/>
          <p:cNvSpPr/>
          <p:nvPr/>
        </p:nvSpPr>
        <p:spPr>
          <a:xfrm>
            <a:off x="6688137" y="5516562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60"/>
          <p:cNvSpPr/>
          <p:nvPr/>
        </p:nvSpPr>
        <p:spPr>
          <a:xfrm>
            <a:off x="6300787" y="6092825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60"/>
          <p:cNvSpPr/>
          <p:nvPr/>
        </p:nvSpPr>
        <p:spPr>
          <a:xfrm>
            <a:off x="7091362" y="5300662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2" name="Google Shape;1432;p160"/>
          <p:cNvCxnSpPr/>
          <p:nvPr/>
        </p:nvCxnSpPr>
        <p:spPr>
          <a:xfrm>
            <a:off x="7164387" y="5141912"/>
            <a:ext cx="0" cy="144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33" name="Google Shape;1433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6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16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6" name="Google Shape;1436;p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512" y="4359275"/>
            <a:ext cx="752475" cy="21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61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442" name="Google Shape;1442;p161"/>
          <p:cNvSpPr txBox="1"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Entidade: Funcionário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descreve o funcionário? O funcionário é descrito por matrícula, nome, data admissão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43" name="Google Shape;1443;p161"/>
          <p:cNvGraphicFramePr/>
          <p:nvPr/>
        </p:nvGraphicFramePr>
        <p:xfrm>
          <a:off x="539750" y="24209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{21614909-7CCD-4D05-80E1-57570009F461}</a:tableStyleId>
              </a:tblPr>
              <a:tblGrid>
                <a:gridCol w="1847850"/>
                <a:gridCol w="1846250"/>
                <a:gridCol w="1847850"/>
              </a:tblGrid>
              <a:tr h="63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Matricula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admissao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</a:tr>
              <a:tr h="63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4456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 Silva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01/01/91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6689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Carla Sa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02/01/2000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</a:tr>
              <a:tr h="63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Pedro Santos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6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03/05/1998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FFCC"/>
                    </a:solidFill>
                  </a:tcPr>
                </a:tc>
              </a:tr>
            </a:tbl>
          </a:graphicData>
        </a:graphic>
      </p:graphicFrame>
      <p:pic>
        <p:nvPicPr>
          <p:cNvPr id="1444" name="Google Shape;1444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6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16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7" name="Google Shape;1447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2225" y="2276475"/>
            <a:ext cx="2300287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Rectangle: Click to edit Master text styles &#10;Second level &#10;Third level &#10;Fourth level &#10;Fifth level" id="1452" name="Google Shape;1452;p162"/>
          <p:cNvSpPr txBox="1"/>
          <p:nvPr>
            <p:ph idx="1" type="body"/>
          </p:nvPr>
        </p:nvSpPr>
        <p:spPr>
          <a:xfrm>
            <a:off x="611187" y="1628775"/>
            <a:ext cx="8281987" cy="4537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que representam propriedades das entidades e relacionamentos no mundo real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Monovalorado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um valor para cada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Multivalorado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mais de um valor para cada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indent="-194309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Composto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vários subcampos</a:t>
            </a:r>
            <a:endParaRPr/>
          </a:p>
          <a:p>
            <a:pPr indent="-194309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Derivado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valor de um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obtido por meio de valores de outros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 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tempo_de_casa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 ser derivado do valor da </a:t>
            </a:r>
            <a:r>
              <a:rPr b="0" i="1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data_contratação</a:t>
            </a:r>
            <a:endParaRPr/>
          </a:p>
          <a:p>
            <a:pPr indent="-257175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</a:pPr>
            <a:r>
              <a:t/>
            </a:r>
            <a:endParaRPr b="0" i="1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62"/>
          <p:cNvSpPr txBox="1"/>
          <p:nvPr>
            <p:ph type="title"/>
          </p:nvPr>
        </p:nvSpPr>
        <p:spPr>
          <a:xfrm>
            <a:off x="609600" y="4572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grpSp>
        <p:nvGrpSpPr>
          <p:cNvPr id="1454" name="Google Shape;1454;p162"/>
          <p:cNvGrpSpPr/>
          <p:nvPr/>
        </p:nvGrpSpPr>
        <p:grpSpPr>
          <a:xfrm>
            <a:off x="3132137" y="2854325"/>
            <a:ext cx="1584325" cy="287337"/>
            <a:chOff x="2290" y="2478"/>
            <a:chExt cx="1044" cy="227"/>
          </a:xfrm>
        </p:grpSpPr>
        <p:sp>
          <p:nvSpPr>
            <p:cNvPr id="1455" name="Google Shape;1455;p162"/>
            <p:cNvSpPr/>
            <p:nvPr/>
          </p:nvSpPr>
          <p:spPr>
            <a:xfrm>
              <a:off x="2608" y="2478"/>
              <a:ext cx="726" cy="22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Idade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6" name="Google Shape;1456;p162"/>
            <p:cNvCxnSpPr/>
            <p:nvPr/>
          </p:nvCxnSpPr>
          <p:spPr>
            <a:xfrm>
              <a:off x="2290" y="2587"/>
              <a:ext cx="31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57" name="Google Shape;1457;p162"/>
          <p:cNvGrpSpPr/>
          <p:nvPr/>
        </p:nvGrpSpPr>
        <p:grpSpPr>
          <a:xfrm>
            <a:off x="4572000" y="3573462"/>
            <a:ext cx="1657350" cy="431800"/>
            <a:chOff x="2154" y="2568"/>
            <a:chExt cx="1134" cy="321"/>
          </a:xfrm>
        </p:grpSpPr>
        <p:sp>
          <p:nvSpPr>
            <p:cNvPr id="1458" name="Google Shape;1458;p162"/>
            <p:cNvSpPr/>
            <p:nvPr/>
          </p:nvSpPr>
          <p:spPr>
            <a:xfrm>
              <a:off x="2518" y="2614"/>
              <a:ext cx="726" cy="227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Telefones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59" name="Google Shape;1459;p162"/>
            <p:cNvCxnSpPr/>
            <p:nvPr/>
          </p:nvCxnSpPr>
          <p:spPr>
            <a:xfrm>
              <a:off x="2154" y="2723"/>
              <a:ext cx="31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60" name="Google Shape;1460;p162"/>
            <p:cNvSpPr/>
            <p:nvPr/>
          </p:nvSpPr>
          <p:spPr>
            <a:xfrm>
              <a:off x="2472" y="2568"/>
              <a:ext cx="816" cy="321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1" name="Google Shape;1461;p162"/>
          <p:cNvGrpSpPr/>
          <p:nvPr/>
        </p:nvGrpSpPr>
        <p:grpSpPr>
          <a:xfrm>
            <a:off x="3924300" y="4365625"/>
            <a:ext cx="1800225" cy="863600"/>
            <a:chOff x="2562" y="300"/>
            <a:chExt cx="1361" cy="681"/>
          </a:xfrm>
        </p:grpSpPr>
        <p:grpSp>
          <p:nvGrpSpPr>
            <p:cNvPr id="1462" name="Google Shape;1462;p162"/>
            <p:cNvGrpSpPr/>
            <p:nvPr/>
          </p:nvGrpSpPr>
          <p:grpSpPr>
            <a:xfrm>
              <a:off x="2562" y="754"/>
              <a:ext cx="1044" cy="227"/>
              <a:chOff x="2290" y="2478"/>
              <a:chExt cx="1044" cy="227"/>
            </a:xfrm>
          </p:grpSpPr>
          <p:sp>
            <p:nvSpPr>
              <p:cNvPr id="1463" name="Google Shape;1463;p162"/>
              <p:cNvSpPr/>
              <p:nvPr/>
            </p:nvSpPr>
            <p:spPr>
              <a:xfrm>
                <a:off x="2608" y="2478"/>
                <a:ext cx="726" cy="227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Endereço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64" name="Google Shape;1464;p162"/>
              <p:cNvCxnSpPr/>
              <p:nvPr/>
            </p:nvCxnSpPr>
            <p:spPr>
              <a:xfrm>
                <a:off x="2290" y="2587"/>
                <a:ext cx="318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465" name="Google Shape;1465;p162"/>
            <p:cNvSpPr/>
            <p:nvPr/>
          </p:nvSpPr>
          <p:spPr>
            <a:xfrm>
              <a:off x="2562" y="436"/>
              <a:ext cx="499" cy="18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6" name="Google Shape;1466;p162"/>
            <p:cNvCxnSpPr/>
            <p:nvPr/>
          </p:nvCxnSpPr>
          <p:spPr>
            <a:xfrm rot="10800000">
              <a:off x="3243" y="482"/>
              <a:ext cx="0" cy="27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67" name="Google Shape;1467;p162"/>
            <p:cNvSpPr/>
            <p:nvPr/>
          </p:nvSpPr>
          <p:spPr>
            <a:xfrm>
              <a:off x="2971" y="300"/>
              <a:ext cx="499" cy="18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Cidade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62"/>
            <p:cNvSpPr/>
            <p:nvPr/>
          </p:nvSpPr>
          <p:spPr>
            <a:xfrm>
              <a:off x="3424" y="482"/>
              <a:ext cx="499" cy="18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9" name="Google Shape;1469;p162"/>
            <p:cNvCxnSpPr/>
            <p:nvPr/>
          </p:nvCxnSpPr>
          <p:spPr>
            <a:xfrm flipH="1" rot="10800000">
              <a:off x="3515" y="663"/>
              <a:ext cx="90" cy="1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0" name="Google Shape;1470;p162"/>
            <p:cNvCxnSpPr/>
            <p:nvPr/>
          </p:nvCxnSpPr>
          <p:spPr>
            <a:xfrm rot="10800000">
              <a:off x="2880" y="618"/>
              <a:ext cx="91" cy="18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71" name="Google Shape;1471;p162"/>
          <p:cNvGrpSpPr/>
          <p:nvPr/>
        </p:nvGrpSpPr>
        <p:grpSpPr>
          <a:xfrm>
            <a:off x="4716462" y="5949950"/>
            <a:ext cx="2376487" cy="431800"/>
            <a:chOff x="2971" y="3702"/>
            <a:chExt cx="1497" cy="272"/>
          </a:xfrm>
        </p:grpSpPr>
        <p:sp>
          <p:nvSpPr>
            <p:cNvPr id="1472" name="Google Shape;1472;p162"/>
            <p:cNvSpPr/>
            <p:nvPr/>
          </p:nvSpPr>
          <p:spPr>
            <a:xfrm>
              <a:off x="3427" y="3702"/>
              <a:ext cx="1041" cy="27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b="0" i="0" lang="en-US" sz="15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Tempo_de_casa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3" name="Google Shape;1473;p162"/>
            <p:cNvCxnSpPr/>
            <p:nvPr/>
          </p:nvCxnSpPr>
          <p:spPr>
            <a:xfrm>
              <a:off x="2971" y="3833"/>
              <a:ext cx="45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474" name="Google Shape;1474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16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6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63"/>
          <p:cNvSpPr txBox="1"/>
          <p:nvPr>
            <p:ph type="ctrTitle"/>
          </p:nvPr>
        </p:nvSpPr>
        <p:spPr>
          <a:xfrm>
            <a:off x="3108325" y="2276475"/>
            <a:ext cx="55784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Vídeo – Era da Informação</a:t>
            </a: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b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482" name="Google Shape;1482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87" y="6921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16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63"/>
          <p:cNvSpPr txBox="1"/>
          <p:nvPr/>
        </p:nvSpPr>
        <p:spPr>
          <a:xfrm>
            <a:off x="3108325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6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64"/>
          <p:cNvSpPr txBox="1"/>
          <p:nvPr>
            <p:ph idx="4294967295" type="title"/>
          </p:nvPr>
        </p:nvSpPr>
        <p:spPr>
          <a:xfrm>
            <a:off x="344487" y="417512"/>
            <a:ext cx="71374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Era da Informação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491" name="Google Shape;1491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2" name="Google Shape;1492;p16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6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6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64"/>
          <p:cNvSpPr txBox="1"/>
          <p:nvPr/>
        </p:nvSpPr>
        <p:spPr>
          <a:xfrm>
            <a:off x="344475" y="1214112"/>
            <a:ext cx="756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https://www.youtube.com/watch?v=ZVE4Qwl7Evs&amp;t=32s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 que a máquina a vapor representou para os artesãos no século XVIII, o computador representou para os operários no século XX. A era da informação, também conhecida como era digital marcou o surgimento do que Peter Drucker chamou de trabalhador do conhecimento. Afinal, para trabalhar com automação industrial, robótica e informática, as capacidades intelectuais seriam mais necessárias do que os músculos. Confira neste episódio do Indigo Drops - Nanolearning.&#10;&#10;&#10;Texto e narração: Camila Pires&#10;Imagens: Getty Images&#10;Edição: Equipe Indigo" id="1496" name="Google Shape;1496;p164" title="ERA DA INFORMAÇÃO (ERA DIGITAL) | #nanolearn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200" y="1696597"/>
            <a:ext cx="5563000" cy="41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2"/>
          <p:cNvSpPr txBox="1"/>
          <p:nvPr>
            <p:ph type="title"/>
          </p:nvPr>
        </p:nvSpPr>
        <p:spPr>
          <a:xfrm>
            <a:off x="381000" y="549275"/>
            <a:ext cx="6018213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</a:rPr>
              <a:t>Abordagem ER para Projeto Lógico de Bancos de Dados</a:t>
            </a:r>
            <a:endParaRPr/>
          </a:p>
        </p:txBody>
      </p:sp>
      <p:pic>
        <p:nvPicPr>
          <p:cNvPr id="836" name="Google Shape;83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853450"/>
            <a:ext cx="6918450" cy="2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0972" y="4125787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2"/>
          <p:cNvSpPr txBox="1"/>
          <p:nvPr/>
        </p:nvSpPr>
        <p:spPr>
          <a:xfrm>
            <a:off x="2286000" y="6397998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65"/>
          <p:cNvSpPr txBox="1"/>
          <p:nvPr>
            <p:ph type="ctrTitle"/>
          </p:nvPr>
        </p:nvSpPr>
        <p:spPr>
          <a:xfrm>
            <a:off x="1600200" y="1773237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Questionário</a:t>
            </a:r>
            <a:endParaRPr/>
          </a:p>
        </p:txBody>
      </p:sp>
      <p:sp>
        <p:nvSpPr>
          <p:cNvPr id="1502" name="Google Shape;1502;p16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3" name="Google Shape;1503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6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6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6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1" name="Google Shape;1511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57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66"/>
          <p:cNvSpPr txBox="1"/>
          <p:nvPr/>
        </p:nvSpPr>
        <p:spPr>
          <a:xfrm>
            <a:off x="4762" y="7556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3" name="Google Shape;1513;p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7" y="1433512"/>
            <a:ext cx="5795962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787" y="3032125"/>
            <a:ext cx="36766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66"/>
          <p:cNvSpPr txBox="1"/>
          <p:nvPr/>
        </p:nvSpPr>
        <p:spPr>
          <a:xfrm>
            <a:off x="307975" y="5113587"/>
            <a:ext cx="168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+ 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6" name="Google Shape;1516;p166"/>
          <p:cNvCxnSpPr/>
          <p:nvPr/>
        </p:nvCxnSpPr>
        <p:spPr>
          <a:xfrm flipH="1" rot="10800000">
            <a:off x="2051050" y="4724362"/>
            <a:ext cx="3968700" cy="5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17" name="Google Shape;1517;p16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6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66"/>
          <p:cNvSpPr txBox="1"/>
          <p:nvPr/>
        </p:nvSpPr>
        <p:spPr>
          <a:xfrm>
            <a:off x="6421087" y="1817688"/>
            <a:ext cx="1989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https://kahoot.it/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67"/>
          <p:cNvSpPr txBox="1"/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525" name="Google Shape;1525;p167"/>
          <p:cNvSpPr txBox="1"/>
          <p:nvPr>
            <p:ph idx="1" type="body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600"/>
              <a:t>SGBD</a:t>
            </a:r>
            <a:endParaRPr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600"/>
              <a:t>SGBD – Representação física</a:t>
            </a:r>
            <a:endParaRPr b="1" sz="1600"/>
          </a:p>
          <a:p>
            <a:pPr indent="-342900" lvl="1" marL="800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SGBD – Vantagens 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– 2 -  3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6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6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8" name="Google Shape;1528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68"/>
          <p:cNvSpPr txBox="1"/>
          <p:nvPr>
            <p:ph type="title"/>
          </p:nvPr>
        </p:nvSpPr>
        <p:spPr>
          <a:xfrm>
            <a:off x="2916237" y="1916112"/>
            <a:ext cx="3384550" cy="194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Dúvidas</a:t>
            </a:r>
            <a:endParaRPr/>
          </a:p>
        </p:txBody>
      </p:sp>
      <p:sp>
        <p:nvSpPr>
          <p:cNvPr id="1534" name="Google Shape;1534;p16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6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6" name="Google Shape;1536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68"/>
          <p:cNvSpPr txBox="1"/>
          <p:nvPr/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Jose.wellington@uniceub.br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type="ctrTitle"/>
          </p:nvPr>
        </p:nvSpPr>
        <p:spPr>
          <a:xfrm>
            <a:off x="2195512" y="1989137"/>
            <a:ext cx="72723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S.G.B.D. </a:t>
            </a:r>
            <a:b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(Sistema Gerenciador de Banco de Dados) </a:t>
            </a:r>
            <a:endParaRPr/>
          </a:p>
        </p:txBody>
      </p:sp>
      <p:sp>
        <p:nvSpPr>
          <p:cNvPr id="845" name="Google Shape;845;p10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10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0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04"/>
          <p:cNvSpPr txBox="1"/>
          <p:nvPr>
            <p:ph idx="4294967295" type="ctrTitle"/>
          </p:nvPr>
        </p:nvSpPr>
        <p:spPr>
          <a:xfrm>
            <a:off x="0" y="107156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S.G.D.B. (Sistema Gerenciador de Banco de Dados)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04"/>
          <p:cNvSpPr txBox="1"/>
          <p:nvPr/>
        </p:nvSpPr>
        <p:spPr>
          <a:xfrm>
            <a:off x="250825" y="2420937"/>
            <a:ext cx="43212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É o software responsável pelo gerenciamento (armazenamento e recuperação) dos dados no Banco de 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5" name="Google Shape;85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466725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0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/>
          </a:p>
        </p:txBody>
      </p:sp>
      <p:pic>
        <p:nvPicPr>
          <p:cNvPr id="857" name="Google Shape;85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013" y="2293759"/>
            <a:ext cx="2953162" cy="309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1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7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8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0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9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6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